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80" r:id="rId5"/>
    <p:sldId id="259" r:id="rId6"/>
    <p:sldId id="275" r:id="rId7"/>
    <p:sldId id="266" r:id="rId8"/>
    <p:sldId id="261" r:id="rId9"/>
    <p:sldId id="264" r:id="rId10"/>
    <p:sldId id="265" r:id="rId11"/>
    <p:sldId id="274" r:id="rId12"/>
    <p:sldId id="281" r:id="rId13"/>
    <p:sldId id="277" r:id="rId14"/>
    <p:sldId id="267" r:id="rId15"/>
    <p:sldId id="278" r:id="rId16"/>
    <p:sldId id="276" r:id="rId17"/>
    <p:sldId id="268" r:id="rId18"/>
    <p:sldId id="270" r:id="rId19"/>
    <p:sldId id="271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7E6"/>
    <a:srgbClr val="E1EDE5"/>
    <a:srgbClr val="938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8" autoAdjust="0"/>
    <p:restoredTop sz="81510" autoAdjust="0"/>
  </p:normalViewPr>
  <p:slideViewPr>
    <p:cSldViewPr snapToGrid="0">
      <p:cViewPr varScale="1">
        <p:scale>
          <a:sx n="61" d="100"/>
          <a:sy n="61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thleen\Desktop\TEFP%201b\5_Report\Wedges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71794871795"/>
          <c:y val="0.16153786167221501"/>
          <c:w val="0.82799145299145305"/>
          <c:h val="0.81274770619716696"/>
        </c:manualLayout>
      </c:layout>
      <c:ofPieChart>
        <c:ofPieType val="pie"/>
        <c:varyColors val="1"/>
        <c:ser>
          <c:idx val="0"/>
          <c:order val="0"/>
          <c:tx>
            <c:strRef>
              <c:f>GHG!$AG$150</c:f>
              <c:strCache>
                <c:ptCount val="1"/>
                <c:pt idx="0">
                  <c:v>1990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C3-4E0C-9903-CDF23A16D9FD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3-4E0C-9903-CDF23A16D9FD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C3-4E0C-9903-CDF23A16D9FD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C3-4E0C-9903-CDF23A16D9FD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C3-4E0C-9903-CDF23A16D9FD}"/>
              </c:ext>
            </c:extLst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C3-4E0C-9903-CDF23A16D9FD}"/>
              </c:ext>
            </c:extLst>
          </c:dPt>
          <c:dPt>
            <c:idx val="6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C3-4E0C-9903-CDF23A16D9FD}"/>
              </c:ext>
            </c:extLst>
          </c:dPt>
          <c:dPt>
            <c:idx val="7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C3-4E0C-9903-CDF23A16D9FD}"/>
              </c:ext>
            </c:extLst>
          </c:dPt>
          <c:dPt>
            <c:idx val="8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C3-4E0C-9903-CDF23A16D9FD}"/>
              </c:ext>
            </c:extLst>
          </c:dPt>
          <c:dPt>
            <c:idx val="9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3C3-4E0C-9903-CDF23A16D9FD}"/>
              </c:ext>
            </c:extLst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3C3-4E0C-9903-CDF23A16D9FD}"/>
              </c:ext>
            </c:extLst>
          </c:dPt>
          <c:dPt>
            <c:idx val="1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3C3-4E0C-9903-CDF23A16D9FD}"/>
              </c:ext>
            </c:extLst>
          </c:dPt>
          <c:dLbls>
            <c:dLbl>
              <c:idx val="0"/>
              <c:layout>
                <c:manualLayout>
                  <c:x val="5.50630650335375E-2"/>
                  <c:y val="7.88379713405388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Agriculture
2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C3-4E0C-9903-CDF23A16D9F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48148148148598E-3"/>
                  <c:y val="6.83229813664597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Commercial
26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C3-4E0C-9903-CDF23A16D9F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870370370370398E-2"/>
                  <c:y val="3.10559006211180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Residential
43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C3-4E0C-9903-CDF23A16D9F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Industrial
</a:t>
                    </a:r>
                    <a:r>
                      <a:rPr lang="en-US" dirty="0" smtClean="0"/>
                      <a:t>58 Mt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3C3-4E0C-9903-CDF23A16D9F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Transport
146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25%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3C3-4E0C-9903-CDF23A16D9F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Electricity
92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16%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3C3-4E0C-9903-CDF23A16D9F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9505306401917197E-2"/>
                  <c:y val="1.5866512799172901E-2"/>
                </c:manualLayout>
              </c:layout>
              <c:tx>
                <c:rich>
                  <a:bodyPr/>
                  <a:lstStyle/>
                  <a:p>
                    <a:r>
                      <a:rPr lang="fr-FR" dirty="0" err="1" smtClean="0"/>
                      <a:t>Fossil</a:t>
                    </a:r>
                    <a:r>
                      <a:rPr lang="fr-FR" dirty="0" smtClean="0"/>
                      <a:t> </a:t>
                    </a:r>
                    <a:r>
                      <a:rPr lang="fr-FR" dirty="0"/>
                      <a:t>fuel </a:t>
                    </a:r>
                    <a:r>
                      <a:rPr lang="fr-FR" dirty="0" smtClean="0"/>
                      <a:t>production</a:t>
                    </a:r>
                    <a:r>
                      <a:rPr lang="fr-FR" dirty="0"/>
                      <a:t>
57 </a:t>
                    </a:r>
                    <a:r>
                      <a:rPr lang="fr-FR" dirty="0" smtClean="0"/>
                      <a:t>Mt</a:t>
                    </a:r>
                    <a:r>
                      <a:rPr lang="fr-FR" dirty="0"/>
                      <a:t>
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3C3-4E0C-9903-CDF23A16D9F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1152263374485597E-2"/>
                  <c:y val="1.08991825613077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Agriculture processes
47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3C3-4E0C-9903-CDF23A16D9F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8650005705808401E-2"/>
                  <c:y val="4.34623420088946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Industrial processes
56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3C3-4E0C-9903-CDF23A16D9F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613564608771801E-2"/>
                  <c:y val="4.3893155591518502E-3"/>
                </c:manualLayout>
              </c:layout>
              <c:tx>
                <c:rich>
                  <a:bodyPr/>
                  <a:lstStyle/>
                  <a:p>
                    <a:r>
                      <a:rPr lang="fr-FR" dirty="0"/>
                      <a:t>Fugitive </a:t>
                    </a:r>
                    <a:r>
                      <a:rPr lang="fr-FR" dirty="0" err="1"/>
                      <a:t>emissions</a:t>
                    </a:r>
                    <a:r>
                      <a:rPr lang="fr-FR" dirty="0"/>
                      <a:t>
42 </a:t>
                    </a:r>
                    <a:r>
                      <a:rPr lang="fr-FR" dirty="0" smtClean="0"/>
                      <a:t>Mt</a:t>
                    </a:r>
                    <a:r>
                      <a:rPr lang="fr-FR" dirty="0"/>
                      <a:t>
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3C3-4E0C-9903-CDF23A16D9F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Waste
19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3%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3C3-4E0C-9903-CDF23A16D9FD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28989375208303"/>
                  <c:y val="6.80786646289525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/>
                    </a:pPr>
                    <a:r>
                      <a:rPr lang="en-US" b="1" dirty="0"/>
                      <a:t>Non-combustion
164 </a:t>
                    </a:r>
                    <a:r>
                      <a:rPr lang="en-US" b="1" dirty="0" smtClean="0"/>
                      <a:t>Mt</a:t>
                    </a:r>
                    <a:r>
                      <a:rPr lang="en-US" b="1" dirty="0"/>
                      <a:t>
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3C3-4E0C-9903-CDF23A16D9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GHG!$AF$151:$AF$161</c:f>
              <c:strCache>
                <c:ptCount val="11"/>
                <c:pt idx="0">
                  <c:v>Agriculture</c:v>
                </c:pt>
                <c:pt idx="1">
                  <c:v>Commercial</c:v>
                </c:pt>
                <c:pt idx="2">
                  <c:v>Residential</c:v>
                </c:pt>
                <c:pt idx="3">
                  <c:v>Industrial</c:v>
                </c:pt>
                <c:pt idx="4">
                  <c:v>Transport</c:v>
                </c:pt>
                <c:pt idx="5">
                  <c:v>Electricity</c:v>
                </c:pt>
                <c:pt idx="6">
                  <c:v>Fossil fuel production</c:v>
                </c:pt>
                <c:pt idx="7">
                  <c:v>Agriculture processes</c:v>
                </c:pt>
                <c:pt idx="8">
                  <c:v>Industrial processes</c:v>
                </c:pt>
                <c:pt idx="9">
                  <c:v>Fugitive emissions</c:v>
                </c:pt>
                <c:pt idx="10">
                  <c:v>Other</c:v>
                </c:pt>
              </c:strCache>
            </c:strRef>
          </c:cat>
          <c:val>
            <c:numRef>
              <c:f>GHG!$AG$151:$AG$161</c:f>
              <c:numCache>
                <c:formatCode>0</c:formatCode>
                <c:ptCount val="11"/>
                <c:pt idx="0">
                  <c:v>2.3912390000000001</c:v>
                </c:pt>
                <c:pt idx="1">
                  <c:v>25.699380000000001</c:v>
                </c:pt>
                <c:pt idx="2">
                  <c:v>43.489379999999997</c:v>
                </c:pt>
                <c:pt idx="3">
                  <c:v>57.685462000000001</c:v>
                </c:pt>
                <c:pt idx="4">
                  <c:v>146.1814</c:v>
                </c:pt>
                <c:pt idx="5">
                  <c:v>93.611879999999999</c:v>
                </c:pt>
                <c:pt idx="6">
                  <c:v>57.763814000000011</c:v>
                </c:pt>
                <c:pt idx="7">
                  <c:v>46.728499999999997</c:v>
                </c:pt>
                <c:pt idx="8">
                  <c:v>45.280209999999997</c:v>
                </c:pt>
                <c:pt idx="9">
                  <c:v>42.363630000000001</c:v>
                </c:pt>
                <c:pt idx="10">
                  <c:v>19.007449999999999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83C3-4E0C-9903-CDF23A16D9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GHG!$AR$150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3F-4B3B-B467-A3C26148A454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3F-4B3B-B467-A3C26148A454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3F-4B3B-B467-A3C26148A454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3F-4B3B-B467-A3C26148A454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B3F-4B3B-B467-A3C26148A454}"/>
              </c:ext>
            </c:extLst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B3F-4B3B-B467-A3C26148A454}"/>
              </c:ext>
            </c:extLst>
          </c:dPt>
          <c:dPt>
            <c:idx val="6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B3F-4B3B-B467-A3C26148A454}"/>
              </c:ext>
            </c:extLst>
          </c:dPt>
          <c:dPt>
            <c:idx val="7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B3F-4B3B-B467-A3C26148A454}"/>
              </c:ext>
            </c:extLst>
          </c:dPt>
          <c:dPt>
            <c:idx val="8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B3F-4B3B-B467-A3C26148A454}"/>
              </c:ext>
            </c:extLst>
          </c:dPt>
          <c:dPt>
            <c:idx val="9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B3F-4B3B-B467-A3C26148A454}"/>
              </c:ext>
            </c:extLst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B3F-4B3B-B467-A3C26148A454}"/>
              </c:ext>
            </c:extLst>
          </c:dPt>
          <c:dPt>
            <c:idx val="1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B3F-4B3B-B467-A3C26148A454}"/>
              </c:ext>
            </c:extLst>
          </c:dPt>
          <c:dLbls>
            <c:dLbl>
              <c:idx val="0"/>
              <c:layout>
                <c:manualLayout>
                  <c:x val="0.104166666666667"/>
                  <c:y val="6.867485431593420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Agriculture
18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3F-4B3B-B467-A3C26148A45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Commercial
</a:t>
                    </a:r>
                    <a:r>
                      <a:rPr lang="en-US" dirty="0" smtClean="0"/>
                      <a:t>37 Mt</a:t>
                    </a:r>
                    <a:r>
                      <a:rPr lang="en-US" dirty="0"/>
                      <a:t>
3%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3F-4B3B-B467-A3C26148A4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4074074074073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Residential
55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B3F-4B3B-B467-A3C26148A45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Industrial
115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B3F-4B3B-B467-A3C26148A45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Transport
245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22%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B3F-4B3B-B467-A3C26148A45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Electricity
73 </a:t>
                    </a:r>
                    <a:r>
                      <a:rPr lang="en-US" dirty="0" smtClean="0"/>
                      <a:t>Mt</a:t>
                    </a:r>
                    <a:r>
                      <a:rPr lang="en-US" dirty="0"/>
                      <a:t>
7%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B3F-4B3B-B467-A3C26148A45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1.7230421908878801E-2"/>
                </c:manualLayout>
              </c:layout>
              <c:tx>
                <c:rich>
                  <a:bodyPr/>
                  <a:lstStyle/>
                  <a:p>
                    <a:r>
                      <a:rPr lang="fr-FR" dirty="0" err="1"/>
                      <a:t>Fossil</a:t>
                    </a:r>
                    <a:r>
                      <a:rPr lang="fr-FR" dirty="0"/>
                      <a:t> fuel production
213 </a:t>
                    </a:r>
                    <a:r>
                      <a:rPr lang="fr-FR" dirty="0" smtClean="0"/>
                      <a:t>Mt</a:t>
                    </a:r>
                    <a:r>
                      <a:rPr lang="fr-FR" dirty="0"/>
                      <a:t>
19%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B3F-4B3B-B467-A3C26148A45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16962796876482E-2"/>
                  <c:y val="-2.4614888441256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Agriculture processes
</a:t>
                    </a:r>
                    <a:r>
                      <a:rPr lang="en-US" dirty="0" smtClean="0"/>
                      <a:t>89 Mt</a:t>
                    </a:r>
                    <a:r>
                      <a:rPr lang="en-US" dirty="0"/>
                      <a:t>
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B3F-4B3B-B467-A3C26148A45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97662245864537E-2"/>
                  <c:y val="4.922977688251080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r>
                      <a:rPr lang="en-US" b="0" dirty="0"/>
                      <a:t>Industrial processes
119 </a:t>
                    </a:r>
                    <a:r>
                      <a:rPr lang="en-US" b="0" dirty="0" smtClean="0"/>
                      <a:t>Mt</a:t>
                    </a:r>
                    <a:r>
                      <a:rPr lang="en-US" b="0" dirty="0"/>
                      <a:t>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B3F-4B3B-B467-A3C26148A454}"/>
                </c:ext>
                <c:ext xmlns:c15="http://schemas.microsoft.com/office/drawing/2012/chart" uri="{CE6537A1-D6FC-4f65-9D91-7224C49458BB}">
                  <c15:layout>
                    <c:manualLayout>
                      <c:w val="0.1590268791920918"/>
                      <c:h val="0.13033583429644738"/>
                    </c:manualLayout>
                  </c15:layout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fr-FR" dirty="0"/>
                      <a:t>Fugitive </a:t>
                    </a:r>
                    <a:r>
                      <a:rPr lang="fr-FR" dirty="0" err="1" smtClean="0"/>
                      <a:t>emissions</a:t>
                    </a:r>
                    <a:r>
                      <a:rPr lang="fr-FR" dirty="0"/>
                      <a:t>
</a:t>
                    </a:r>
                    <a:r>
                      <a:rPr lang="fr-FR" dirty="0" smtClean="0"/>
                      <a:t>112 Mt</a:t>
                    </a:r>
                    <a:r>
                      <a:rPr lang="fr-FR" dirty="0"/>
                      <a:t>
</a:t>
                    </a:r>
                    <a:r>
                      <a:rPr lang="fr-FR" dirty="0" smtClean="0"/>
                      <a:t>10%</a:t>
                    </a:r>
                    <a:endParaRPr lang="fr-FR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B3F-4B3B-B467-A3C26148A45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40957628685189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Waste
</a:t>
                    </a:r>
                    <a:r>
                      <a:rPr lang="en-US" dirty="0" smtClean="0"/>
                      <a:t>35 Mt</a:t>
                    </a:r>
                    <a:r>
                      <a:rPr lang="en-US" dirty="0"/>
                      <a:t>
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B3F-4B3B-B467-A3C26148A45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4608209723593699"/>
                  <c:y val="1.5860128512975798E-2"/>
                </c:manualLayout>
              </c:layout>
              <c:tx>
                <c:rich>
                  <a:bodyPr/>
                  <a:lstStyle/>
                  <a:p>
                    <a:pPr>
                      <a:defRPr sz="1200" b="0"/>
                    </a:pPr>
                    <a:r>
                      <a:rPr lang="fr-FR" sz="1200" b="1" dirty="0"/>
                      <a:t>Non-combustion sources </a:t>
                    </a:r>
                  </a:p>
                  <a:p>
                    <a:pPr>
                      <a:defRPr sz="1200" b="0"/>
                    </a:pPr>
                    <a:r>
                      <a:rPr lang="fr-FR" sz="1200" b="1" dirty="0" smtClean="0"/>
                      <a:t>354 Mt</a:t>
                    </a:r>
                    <a:r>
                      <a:rPr lang="fr-FR" sz="1200" b="1" dirty="0"/>
                      <a:t>
</a:t>
                    </a:r>
                    <a:r>
                      <a:rPr lang="fr-FR" sz="1200" b="1" dirty="0" smtClean="0"/>
                      <a:t>32%</a:t>
                    </a:r>
                    <a:endParaRPr lang="fr-FR" sz="1200" b="1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1B3F-4B3B-B467-A3C26148A4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GHG!$AF$151:$AF$161</c:f>
              <c:strCache>
                <c:ptCount val="11"/>
                <c:pt idx="0">
                  <c:v>Agriculture</c:v>
                </c:pt>
                <c:pt idx="1">
                  <c:v>Commercial</c:v>
                </c:pt>
                <c:pt idx="2">
                  <c:v>Residential</c:v>
                </c:pt>
                <c:pt idx="3">
                  <c:v>Industrial</c:v>
                </c:pt>
                <c:pt idx="4">
                  <c:v>Transport</c:v>
                </c:pt>
                <c:pt idx="5">
                  <c:v>Electricity</c:v>
                </c:pt>
                <c:pt idx="6">
                  <c:v>Fossil fuel production</c:v>
                </c:pt>
                <c:pt idx="7">
                  <c:v>Agriculture processes</c:v>
                </c:pt>
                <c:pt idx="8">
                  <c:v>Industrial processes</c:v>
                </c:pt>
                <c:pt idx="9">
                  <c:v>Fugitive emissions</c:v>
                </c:pt>
                <c:pt idx="10">
                  <c:v>Waste</c:v>
                </c:pt>
              </c:strCache>
            </c:strRef>
          </c:cat>
          <c:val>
            <c:numRef>
              <c:f>GHG!$AR$151:$AR$161</c:f>
              <c:numCache>
                <c:formatCode>0</c:formatCode>
                <c:ptCount val="11"/>
                <c:pt idx="0">
                  <c:v>18.045737900868819</c:v>
                </c:pt>
                <c:pt idx="1">
                  <c:v>36.494753547898597</c:v>
                </c:pt>
                <c:pt idx="2">
                  <c:v>54.846498665309987</c:v>
                </c:pt>
                <c:pt idx="3">
                  <c:v>114.6060657490583</c:v>
                </c:pt>
                <c:pt idx="4">
                  <c:v>244.8358196921084</c:v>
                </c:pt>
                <c:pt idx="5">
                  <c:v>72.908509020534169</c:v>
                </c:pt>
                <c:pt idx="6">
                  <c:v>212.5985344085401</c:v>
                </c:pt>
                <c:pt idx="7">
                  <c:v>87.899991235083576</c:v>
                </c:pt>
                <c:pt idx="8">
                  <c:v>118.5938930398851</c:v>
                </c:pt>
                <c:pt idx="9">
                  <c:v>97.946245658307404</c:v>
                </c:pt>
                <c:pt idx="10">
                  <c:v>34.132799986324052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B3F-4B3B-B467-A3C26148A45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9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891195418754501E-2"/>
          <c:y val="8.6167015875165398E-2"/>
          <c:w val="0.840217609162491"/>
          <c:h val="0.81714726576889096"/>
        </c:manualLayout>
      </c:layout>
      <c:ofPieChart>
        <c:ofPieType val="pie"/>
        <c:varyColors val="1"/>
        <c:ser>
          <c:idx val="0"/>
          <c:order val="0"/>
          <c:tx>
            <c:strRef>
              <c:f>GHG!$AT$150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8A-4757-B9AC-D57A8E270C1D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8A-4757-B9AC-D57A8E270C1D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8A-4757-B9AC-D57A8E270C1D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8A-4757-B9AC-D57A8E270C1D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8A-4757-B9AC-D57A8E270C1D}"/>
              </c:ext>
            </c:extLst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88A-4757-B9AC-D57A8E270C1D}"/>
              </c:ext>
            </c:extLst>
          </c:dPt>
          <c:dPt>
            <c:idx val="6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88A-4757-B9AC-D57A8E270C1D}"/>
              </c:ext>
            </c:extLst>
          </c:dPt>
          <c:dPt>
            <c:idx val="7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88A-4757-B9AC-D57A8E270C1D}"/>
              </c:ext>
            </c:extLst>
          </c:dPt>
          <c:dPt>
            <c:idx val="8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88A-4757-B9AC-D57A8E270C1D}"/>
              </c:ext>
            </c:extLst>
          </c:dPt>
          <c:dPt>
            <c:idx val="9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88A-4757-B9AC-D57A8E270C1D}"/>
              </c:ext>
            </c:extLst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88A-4757-B9AC-D57A8E270C1D}"/>
              </c:ext>
            </c:extLst>
          </c:dPt>
          <c:dPt>
            <c:idx val="1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88A-4757-B9AC-D57A8E270C1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Agriculture
6 Mt
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8A-4757-B9AC-D57A8E270C1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4583333333333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Commercial
5 Mt
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8A-4757-B9AC-D57A8E270C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Residential
5 Mt
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8A-4757-B9AC-D57A8E270C1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5829883912732392E-3"/>
                  <c:y val="-6.47312254102034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Industrial
37 Mt
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88A-4757-B9AC-D57A8E270C1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3223055616071708E-3"/>
                  <c:y val="6.90376815951487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Transport
91 Mt
23%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88A-4757-B9AC-D57A8E270C1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1844863731656199E-2"/>
                  <c:y val="3.37948381452317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Electricity
1 Mt
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88A-4757-B9AC-D57A8E270C1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fr-FR" dirty="0" err="1"/>
                      <a:t>Fossil</a:t>
                    </a:r>
                    <a:r>
                      <a:rPr lang="fr-FR" dirty="0"/>
                      <a:t> fuel production
26 Mt
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88A-4757-B9AC-D57A8E270C1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3802309296318194E-2"/>
                  <c:y val="-7.769169558792199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dirty="0"/>
                      <a:t>Agriculture processes
75 Mt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88A-4757-B9AC-D57A8E270C1D}"/>
                </c:ext>
                <c:ext xmlns:c15="http://schemas.microsoft.com/office/drawing/2012/chart" uri="{CE6537A1-D6FC-4f65-9D91-7224C49458BB}">
                  <c15:layout>
                    <c:manualLayout>
                      <c:w val="0.15878260869565217"/>
                      <c:h val="0.17868645839221631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1.8541221872957599E-2"/>
                  <c:y val="-2.992446619137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Industrial processes
119 Mt
30%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88A-4757-B9AC-D57A8E270C1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33794777629081E-2"/>
                  <c:y val="-4.6648789013670798E-3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Fugitive emissions
13 Mt
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88A-4757-B9AC-D57A8E270C1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Waste
17 Mt
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88A-4757-B9AC-D57A8E270C1D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/>
                      <a:t>Non-</a:t>
                    </a:r>
                    <a:r>
                      <a:rPr lang="en-US" sz="1200" b="1" dirty="0" smtClean="0"/>
                      <a:t>combustion sources</a:t>
                    </a:r>
                    <a:r>
                      <a:rPr lang="en-US" sz="1200" b="1" dirty="0"/>
                      <a:t>
223 Mt
56%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88A-4757-B9AC-D57A8E270C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GHG!$AF$151:$AF$161</c:f>
              <c:strCache>
                <c:ptCount val="11"/>
                <c:pt idx="0">
                  <c:v>Agriculture</c:v>
                </c:pt>
                <c:pt idx="1">
                  <c:v>Commercial</c:v>
                </c:pt>
                <c:pt idx="2">
                  <c:v>Residential</c:v>
                </c:pt>
                <c:pt idx="3">
                  <c:v>Industrial</c:v>
                </c:pt>
                <c:pt idx="4">
                  <c:v>Transport</c:v>
                </c:pt>
                <c:pt idx="5">
                  <c:v>Electricity</c:v>
                </c:pt>
                <c:pt idx="6">
                  <c:v>Fossil fuel production</c:v>
                </c:pt>
                <c:pt idx="7">
                  <c:v>Agriculture processes</c:v>
                </c:pt>
                <c:pt idx="8">
                  <c:v>Industrial processes</c:v>
                </c:pt>
                <c:pt idx="9">
                  <c:v>Fugitive emissions</c:v>
                </c:pt>
                <c:pt idx="10">
                  <c:v>Waste</c:v>
                </c:pt>
              </c:strCache>
            </c:strRef>
          </c:cat>
          <c:val>
            <c:numRef>
              <c:f>GHG!$AT$151:$AT$161</c:f>
              <c:numCache>
                <c:formatCode>0</c:formatCode>
                <c:ptCount val="11"/>
                <c:pt idx="0">
                  <c:v>5.9914876025433097</c:v>
                </c:pt>
                <c:pt idx="1">
                  <c:v>4.6293412970807717</c:v>
                </c:pt>
                <c:pt idx="2">
                  <c:v>5.4096844706610776</c:v>
                </c:pt>
                <c:pt idx="3">
                  <c:v>37.369992023988203</c:v>
                </c:pt>
                <c:pt idx="4">
                  <c:v>90.833126527144714</c:v>
                </c:pt>
                <c:pt idx="5">
                  <c:v>0.57160608182846495</c:v>
                </c:pt>
                <c:pt idx="6">
                  <c:v>25.762293887103692</c:v>
                </c:pt>
                <c:pt idx="7">
                  <c:v>74.714992549821133</c:v>
                </c:pt>
                <c:pt idx="8">
                  <c:v>118.5938930398851</c:v>
                </c:pt>
                <c:pt idx="9">
                  <c:v>12.88829147134814</c:v>
                </c:pt>
                <c:pt idx="10">
                  <c:v>17.066399993162019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88A-4757-B9AC-D57A8E270C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Sheet1!$I$74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Sheet1!$J$73:$O$73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Sheet1!$J$74:$O$74</c:f>
              <c:numCache>
                <c:formatCode>_(* #,##0.00_);_(* \(#,##0.00\);_(* "-"??_);_(@_)</c:formatCode>
                <c:ptCount val="6"/>
                <c:pt idx="0">
                  <c:v>15.09066858125928</c:v>
                </c:pt>
                <c:pt idx="1">
                  <c:v>15.59394586953176</c:v>
                </c:pt>
                <c:pt idx="2">
                  <c:v>16.75153838687109</c:v>
                </c:pt>
                <c:pt idx="3">
                  <c:v>11.767892839682411</c:v>
                </c:pt>
                <c:pt idx="4">
                  <c:v>8.1590275710004398</c:v>
                </c:pt>
                <c:pt idx="5">
                  <c:v>5.3104511630235454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0A-451D-B081-0528E0358703}"/>
            </c:ext>
          </c:extLst>
        </c:ser>
        <c:ser>
          <c:idx val="1"/>
          <c:order val="1"/>
          <c:tx>
            <c:strRef>
              <c:f>Sheet1!$I$75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Sheet1!$J$73:$O$73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Sheet1!$J$75:$O$75</c:f>
              <c:numCache>
                <c:formatCode>_(* #,##0.00_);_(* \(#,##0.00\);_(* "-"??_);_(@_)</c:formatCode>
                <c:ptCount val="6"/>
                <c:pt idx="0">
                  <c:v>36.510728357605302</c:v>
                </c:pt>
                <c:pt idx="1">
                  <c:v>36.542867680315048</c:v>
                </c:pt>
                <c:pt idx="2">
                  <c:v>33.910080450880187</c:v>
                </c:pt>
                <c:pt idx="3">
                  <c:v>26.349138483590679</c:v>
                </c:pt>
                <c:pt idx="4">
                  <c:v>12.0549599401153</c:v>
                </c:pt>
                <c:pt idx="5">
                  <c:v>3.6198037791618032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0A-451D-B081-0528E0358703}"/>
            </c:ext>
          </c:extLst>
        </c:ser>
        <c:ser>
          <c:idx val="2"/>
          <c:order val="2"/>
          <c:tx>
            <c:strRef>
              <c:f>Sheet1!$I$76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Sheet1!$J$73:$O$73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Sheet1!$J$76:$O$76</c:f>
              <c:numCache>
                <c:formatCode>_(* #,##0.00_);_(* \(#,##0.00\);_(* "-"??_);_(@_)</c:formatCode>
                <c:ptCount val="6"/>
                <c:pt idx="0">
                  <c:v>87.075761203929787</c:v>
                </c:pt>
                <c:pt idx="1">
                  <c:v>77.936328038206483</c:v>
                </c:pt>
                <c:pt idx="2">
                  <c:v>37.046008145376078</c:v>
                </c:pt>
                <c:pt idx="3">
                  <c:v>1.1269085805713659</c:v>
                </c:pt>
                <c:pt idx="4">
                  <c:v>0.75226899126001701</c:v>
                </c:pt>
                <c:pt idx="5">
                  <c:v>0.433661995961373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0A-451D-B081-0528E0358703}"/>
            </c:ext>
          </c:extLst>
        </c:ser>
        <c:ser>
          <c:idx val="3"/>
          <c:order val="3"/>
          <c:tx>
            <c:strRef>
              <c:f>Sheet1!$I$77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  <a:effectLst/>
          </c:spPr>
          <c:cat>
            <c:numRef>
              <c:f>Sheet1!$J$73:$O$73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Sheet1!$J$77:$O$77</c:f>
              <c:numCache>
                <c:formatCode>_(* #,##0.00_);_(* \(#,##0.00\);_(* "-"??_);_(@_)</c:formatCode>
                <c:ptCount val="6"/>
                <c:pt idx="0">
                  <c:v>53.640841187101273</c:v>
                </c:pt>
                <c:pt idx="1">
                  <c:v>53.519828019454103</c:v>
                </c:pt>
                <c:pt idx="2">
                  <c:v>58.475071692469001</c:v>
                </c:pt>
                <c:pt idx="3">
                  <c:v>58.514934681682767</c:v>
                </c:pt>
                <c:pt idx="4">
                  <c:v>44.896413637794403</c:v>
                </c:pt>
                <c:pt idx="5">
                  <c:v>34.331943524511757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0A-451D-B081-0528E0358703}"/>
            </c:ext>
          </c:extLst>
        </c:ser>
        <c:ser>
          <c:idx val="4"/>
          <c:order val="4"/>
          <c:tx>
            <c:strRef>
              <c:f>Sheet1!$I$78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  <a:effectLst/>
          </c:spPr>
          <c:cat>
            <c:numRef>
              <c:f>Sheet1!$J$73:$O$73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Sheet1!$J$78:$O$78</c:f>
              <c:numCache>
                <c:formatCode>_(* #,##0.00_);_(* \(#,##0.00\);_(* "-"??_);_(@_)</c:formatCode>
                <c:ptCount val="6"/>
                <c:pt idx="0">
                  <c:v>43.483855964657472</c:v>
                </c:pt>
                <c:pt idx="1">
                  <c:v>43.480577651714313</c:v>
                </c:pt>
                <c:pt idx="2">
                  <c:v>39.223915832236003</c:v>
                </c:pt>
                <c:pt idx="3">
                  <c:v>27.982737547351661</c:v>
                </c:pt>
                <c:pt idx="4">
                  <c:v>14.712091371757779</c:v>
                </c:pt>
                <c:pt idx="5">
                  <c:v>4.4774213763265687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0A-451D-B081-0528E0358703}"/>
            </c:ext>
          </c:extLst>
        </c:ser>
        <c:ser>
          <c:idx val="5"/>
          <c:order val="5"/>
          <c:tx>
            <c:strRef>
              <c:f>Sheet1!$I$79</c:f>
              <c:strCache>
                <c:ptCount val="1"/>
                <c:pt idx="0">
                  <c:v>Supply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Sheet1!$J$73:$O$73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Sheet1!$J$79:$O$79</c:f>
              <c:numCache>
                <c:formatCode>_(* #,##0.00_);_(* \(#,##0.00\);_(* "-"??_);_(@_)</c:formatCode>
                <c:ptCount val="6"/>
                <c:pt idx="0">
                  <c:v>106.2638631483415</c:v>
                </c:pt>
                <c:pt idx="1">
                  <c:v>107.0348095421564</c:v>
                </c:pt>
                <c:pt idx="2">
                  <c:v>87.492298199320956</c:v>
                </c:pt>
                <c:pt idx="3">
                  <c:v>72.727420371979463</c:v>
                </c:pt>
                <c:pt idx="4">
                  <c:v>50.554333987294093</c:v>
                </c:pt>
                <c:pt idx="5">
                  <c:v>18.57897727803552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0A-451D-B081-0528E0358703}"/>
            </c:ext>
          </c:extLst>
        </c:ser>
        <c:ser>
          <c:idx val="6"/>
          <c:order val="6"/>
          <c:tx>
            <c:strRef>
              <c:f>Sheet1!$I$80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Sheet1!$J$73:$O$73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Sheet1!$J$80:$O$80</c:f>
              <c:numCache>
                <c:formatCode>_(* #,##0.00_);_(* \(#,##0.00\);_(* "-"??_);_(@_)</c:formatCode>
                <c:ptCount val="6"/>
                <c:pt idx="0">
                  <c:v>169.88040467235149</c:v>
                </c:pt>
                <c:pt idx="1">
                  <c:v>167.15782462470349</c:v>
                </c:pt>
                <c:pt idx="2">
                  <c:v>167.10108729199209</c:v>
                </c:pt>
                <c:pt idx="3">
                  <c:v>136.53096749493531</c:v>
                </c:pt>
                <c:pt idx="4">
                  <c:v>98.870904500196261</c:v>
                </c:pt>
                <c:pt idx="5">
                  <c:v>61.317440882990702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0A-451D-B081-0528E0358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035168"/>
        <c:axId val="242028896"/>
      </c:areaChart>
      <c:lineChart>
        <c:grouping val="standard"/>
        <c:varyColors val="0"/>
        <c:ser>
          <c:idx val="7"/>
          <c:order val="7"/>
          <c:tx>
            <c:strRef>
              <c:f>Sheet1!$I$81</c:f>
              <c:strCache>
                <c:ptCount val="1"/>
                <c:pt idx="0">
                  <c:v>S8a - 70% reduction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Sheet1!$J$73:$O$73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Sheet1!$J$81:$O$81</c:f>
              <c:numCache>
                <c:formatCode>_(* #,##0.00_);_(* \(#,##0.00\);_(* "-"??_);_(@_)</c:formatCode>
                <c:ptCount val="6"/>
                <c:pt idx="0">
                  <c:v>511.94612311524702</c:v>
                </c:pt>
                <c:pt idx="1">
                  <c:v>501.26618142608191</c:v>
                </c:pt>
                <c:pt idx="2">
                  <c:v>439.99999999914593</c:v>
                </c:pt>
                <c:pt idx="3">
                  <c:v>334.99999999979462</c:v>
                </c:pt>
                <c:pt idx="4">
                  <c:v>229.99999999941841</c:v>
                </c:pt>
                <c:pt idx="5">
                  <c:v>128.0697000000113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F0A-451D-B081-0528E0358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029680"/>
        <c:axId val="242029288"/>
      </c:lineChart>
      <c:dateAx>
        <c:axId val="24203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028896"/>
        <c:crosses val="autoZero"/>
        <c:auto val="0"/>
        <c:lblOffset val="100"/>
        <c:baseTimeUnit val="days"/>
      </c:dateAx>
      <c:valAx>
        <c:axId val="242028896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sz="1600" b="1" dirty="0"/>
                  <a:t>Mt CO</a:t>
                </a:r>
                <a:r>
                  <a:rPr lang="fr-CA" sz="1000" b="1" dirty="0"/>
                  <a:t>2</a:t>
                </a:r>
                <a:r>
                  <a:rPr lang="fr-CA" sz="1600" b="1" dirty="0"/>
                  <a:t>-eq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035168"/>
        <c:crosses val="autoZero"/>
        <c:crossBetween val="between"/>
      </c:valAx>
      <c:valAx>
        <c:axId val="242029288"/>
        <c:scaling>
          <c:orientation val="minMax"/>
        </c:scaling>
        <c:delete val="1"/>
        <c:axPos val="r"/>
        <c:numFmt formatCode="_(* #,##0.00_);_(* \(#,##0.00\);_(* &quot;-&quot;??_);_(@_)" sourceLinked="1"/>
        <c:majorTickMark val="out"/>
        <c:minorTickMark val="none"/>
        <c:tickLblPos val="nextTo"/>
        <c:crossAx val="242029680"/>
        <c:crosses val="max"/>
        <c:crossBetween val="between"/>
      </c:valAx>
      <c:dateAx>
        <c:axId val="242029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029288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789807723812"/>
          <c:y val="0.24877567268865799"/>
          <c:w val="0.17989726659373101"/>
          <c:h val="0.454953553211318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1E66C-EAAA-4BDE-A282-A85EF0F0B4BF}" type="datetimeFigureOut">
              <a:rPr lang="en-CA" smtClean="0"/>
              <a:t>2016-04-06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C9175-F5B5-4893-AB09-9EBEC0F924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49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C9175-F5B5-4893-AB09-9EBEC0F9245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6444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C9175-F5B5-4893-AB09-9EBEC0F9245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691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C9175-F5B5-4893-AB09-9EBEC0F9245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68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C9175-F5B5-4893-AB09-9EBEC0F9245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83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C9175-F5B5-4893-AB09-9EBEC0F9245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02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C9175-F5B5-4893-AB09-9EBEC0F9245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3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C9175-F5B5-4893-AB09-9EBEC0F9245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886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C9175-F5B5-4893-AB09-9EBEC0F9245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44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C9175-F5B5-4893-AB09-9EBEC0F9245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18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C9175-F5B5-4893-AB09-9EBEC0F9245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26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D44-2BCB-4EC1-8699-38570EEA3D27}" type="datetime1">
              <a:rPr lang="en-CA" smtClean="0"/>
              <a:t>2016-04-06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050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FC32-B53F-4C50-BD0A-D4D326C5655E}" type="datetime1">
              <a:rPr lang="en-CA" smtClean="0"/>
              <a:t>2016-04-06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7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E4FE-D896-4B0F-862E-E1A4DC7EAD71}" type="datetime1">
              <a:rPr lang="en-CA" smtClean="0"/>
              <a:t>2016-04-06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67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C87-9813-446C-8DDF-A7E3B229F841}" type="datetime1">
              <a:rPr lang="en-CA" smtClean="0"/>
              <a:t>2016-04-06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44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3B34-903F-42C4-9AD1-FDFD340C1DB0}" type="datetime1">
              <a:rPr lang="en-CA" smtClean="0"/>
              <a:t>2016-04-06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78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802-2A51-4716-86ED-29717ECBE1EF}" type="datetime1">
              <a:rPr lang="en-CA" smtClean="0"/>
              <a:t>2016-04-06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53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025-495F-4261-BF17-7FE01532DC58}" type="datetime1">
              <a:rPr lang="en-CA" smtClean="0"/>
              <a:t>2016-04-06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18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FEDB-1F09-4308-822A-564A0E39C791}" type="datetime1">
              <a:rPr lang="en-CA" smtClean="0"/>
              <a:t>2016-04-06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89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317C-9278-4079-952A-A3D7B8E9AEEE}" type="datetime1">
              <a:rPr lang="en-CA" smtClean="0"/>
              <a:t>2016-04-06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27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4C83-89CC-42C4-B3BE-9E164F595FE8}" type="datetime1">
              <a:rPr lang="en-CA" smtClean="0"/>
              <a:t>2016-04-06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859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11F2-4859-4E42-8D01-C4F7DB1609F3}" type="datetime1">
              <a:rPr lang="en-CA" smtClean="0"/>
              <a:t>2016-04-06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27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4A4AA-8251-4FC6-AD17-0DE4E3FE73A2}" type="datetime1">
              <a:rPr lang="en-CA" smtClean="0"/>
              <a:t>2016-04-06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3893-5538-4FC8-A36B-D5FCD5863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45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et.polymtl.ca/tef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iet@polymtl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7273" y="632543"/>
            <a:ext cx="89894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</a:rPr>
              <a:t>Reducing GHG Emissions in Canada:  A Formidable </a:t>
            </a:r>
            <a:r>
              <a:rPr lang="en-CA" sz="2800" dirty="0" smtClean="0">
                <a:solidFill>
                  <a:schemeClr val="bg1"/>
                </a:solidFill>
              </a:rPr>
              <a:t>Challenge</a:t>
            </a:r>
          </a:p>
          <a:p>
            <a:pPr algn="ctr"/>
            <a:endParaRPr lang="en-CA" sz="1200" dirty="0">
              <a:solidFill>
                <a:schemeClr val="bg1"/>
              </a:solidFill>
            </a:endParaRPr>
          </a:p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Trottier </a:t>
            </a:r>
            <a:r>
              <a:rPr lang="en-CA" sz="2400" dirty="0">
                <a:solidFill>
                  <a:schemeClr val="bg1"/>
                </a:solidFill>
              </a:rPr>
              <a:t>Energy Futures </a:t>
            </a:r>
            <a:r>
              <a:rPr lang="en-CA" sz="2400" dirty="0" smtClean="0">
                <a:solidFill>
                  <a:schemeClr val="bg1"/>
                </a:solidFill>
              </a:rPr>
              <a:t>Project Results</a:t>
            </a:r>
          </a:p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Presented by Dr. John Leggat</a:t>
            </a:r>
          </a:p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 5 April 2016</a:t>
            </a:r>
            <a:endParaRPr lang="en-CA" sz="2400" dirty="0">
              <a:solidFill>
                <a:schemeClr val="bg1"/>
              </a:solidFill>
            </a:endParaRPr>
          </a:p>
          <a:p>
            <a:pPr algn="ctr"/>
            <a:r>
              <a:rPr lang="en-CA" dirty="0"/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34" y="3996707"/>
            <a:ext cx="6067850" cy="1387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53" y="2594610"/>
            <a:ext cx="6079631" cy="1402097"/>
          </a:xfrm>
          <a:prstGeom prst="rect">
            <a:avLst/>
          </a:prstGeom>
        </p:spPr>
      </p:pic>
      <p:pic>
        <p:nvPicPr>
          <p:cNvPr id="10" name="Picture 9" descr="Trottier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7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632"/>
            <a:ext cx="7886700" cy="1325563"/>
          </a:xfrm>
        </p:spPr>
        <p:txBody>
          <a:bodyPr/>
          <a:lstStyle/>
          <a:p>
            <a:pPr algn="ctr"/>
            <a:r>
              <a:rPr lang="en-CA" dirty="0" smtClean="0">
                <a:latin typeface="+mn-lt"/>
              </a:rPr>
              <a:t>Scenario 8a – 60% Target</a:t>
            </a:r>
            <a:br>
              <a:rPr lang="en-CA" dirty="0" smtClean="0">
                <a:latin typeface="+mn-lt"/>
              </a:rPr>
            </a:br>
            <a:r>
              <a:rPr lang="en-CA" dirty="0" smtClean="0">
                <a:latin typeface="+mn-lt"/>
              </a:rPr>
              <a:t>394 Mt in 2050</a:t>
            </a:r>
            <a:endParaRPr lang="en-CA" dirty="0">
              <a:latin typeface="+mn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5944368"/>
              </p:ext>
            </p:extLst>
          </p:nvPr>
        </p:nvGraphicFramePr>
        <p:xfrm>
          <a:off x="628650" y="1625453"/>
          <a:ext cx="8032750" cy="482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Trottier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50971" y="605059"/>
            <a:ext cx="8971443" cy="1296144"/>
          </a:xfrm>
        </p:spPr>
        <p:txBody>
          <a:bodyPr>
            <a:normAutofit fontScale="90000"/>
          </a:bodyPr>
          <a:lstStyle/>
          <a:p>
            <a:pPr lvl="0"/>
            <a:r>
              <a:rPr lang="en-CA" sz="2800" b="1" dirty="0" smtClean="0">
                <a:solidFill>
                  <a:srgbClr val="00B050"/>
                </a:solidFill>
              </a:rPr>
              <a:t/>
            </a:r>
            <a:br>
              <a:rPr lang="en-CA" sz="2800" b="1" dirty="0" smtClean="0">
                <a:solidFill>
                  <a:srgbClr val="00B050"/>
                </a:solidFill>
              </a:rPr>
            </a:br>
            <a:r>
              <a:rPr lang="en-CA" sz="2800" b="1" dirty="0">
                <a:solidFill>
                  <a:srgbClr val="00B050"/>
                </a:solidFill>
              </a:rPr>
              <a:t/>
            </a:r>
            <a:br>
              <a:rPr lang="en-CA" sz="2800" b="1" dirty="0">
                <a:solidFill>
                  <a:srgbClr val="00B050"/>
                </a:solidFill>
              </a:rPr>
            </a:br>
            <a:r>
              <a:rPr lang="en-CA" sz="2800" b="1" dirty="0" smtClean="0">
                <a:solidFill>
                  <a:srgbClr val="00B050"/>
                </a:solidFill>
              </a:rPr>
              <a:t/>
            </a:r>
            <a:br>
              <a:rPr lang="en-CA" sz="2800" b="1" dirty="0" smtClean="0">
                <a:solidFill>
                  <a:srgbClr val="00B050"/>
                </a:solidFill>
              </a:rPr>
            </a:br>
            <a:r>
              <a:rPr lang="en-CA" sz="2800" b="1" dirty="0">
                <a:solidFill>
                  <a:srgbClr val="00B050"/>
                </a:solidFill>
              </a:rPr>
              <a:t/>
            </a:r>
            <a:br>
              <a:rPr lang="en-CA" sz="2800" b="1" dirty="0">
                <a:solidFill>
                  <a:srgbClr val="00B050"/>
                </a:solidFill>
              </a:rPr>
            </a:br>
            <a:r>
              <a:rPr lang="en-CA" sz="2800" b="1" dirty="0" smtClean="0">
                <a:solidFill>
                  <a:srgbClr val="00B050"/>
                </a:solidFill>
              </a:rPr>
              <a:t/>
            </a:r>
            <a:br>
              <a:rPr lang="en-CA" sz="2800" b="1" dirty="0" smtClean="0">
                <a:solidFill>
                  <a:srgbClr val="00B050"/>
                </a:solidFill>
              </a:rPr>
            </a:br>
            <a:r>
              <a:rPr lang="en-CA" sz="4000" dirty="0" smtClean="0">
                <a:latin typeface="+mn-lt"/>
              </a:rPr>
              <a:t>Combustion</a:t>
            </a:r>
            <a:r>
              <a:rPr lang="en-CA" sz="4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CA" sz="4000" dirty="0" smtClean="0">
                <a:latin typeface="+mn-lt"/>
              </a:rPr>
              <a:t>Emission </a:t>
            </a:r>
            <a:r>
              <a:rPr lang="en-CA" sz="4000" dirty="0">
                <a:latin typeface="+mn-lt"/>
              </a:rPr>
              <a:t>Reductions </a:t>
            </a:r>
            <a:r>
              <a:rPr lang="en-CA" sz="4000" dirty="0" smtClean="0">
                <a:latin typeface="+mn-lt"/>
              </a:rPr>
              <a:t/>
            </a:r>
            <a:br>
              <a:rPr lang="en-CA" sz="4000" dirty="0" smtClean="0">
                <a:latin typeface="+mn-lt"/>
              </a:rPr>
            </a:br>
            <a:r>
              <a:rPr lang="en-CA" sz="4000" dirty="0" smtClean="0">
                <a:latin typeface="+mn-lt"/>
              </a:rPr>
              <a:t>Scenario </a:t>
            </a:r>
            <a:r>
              <a:rPr lang="en-CA" sz="4000" dirty="0">
                <a:latin typeface="+mn-lt"/>
              </a:rPr>
              <a:t>8a (70% </a:t>
            </a:r>
            <a:r>
              <a:rPr lang="en-CA" sz="4000" dirty="0" smtClean="0">
                <a:latin typeface="+mn-lt"/>
              </a:rPr>
              <a:t>reduction – 128 Mt)</a:t>
            </a:r>
            <a:r>
              <a:rPr lang="en-CA" sz="4000" b="1" dirty="0"/>
              <a:t/>
            </a:r>
            <a:br>
              <a:rPr lang="en-CA" sz="4000" b="1" dirty="0"/>
            </a:br>
            <a:endParaRPr lang="en-CA" sz="4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419462"/>
              </p:ext>
            </p:extLst>
          </p:nvPr>
        </p:nvGraphicFramePr>
        <p:xfrm>
          <a:off x="323528" y="1372790"/>
          <a:ext cx="8496944" cy="508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45955" y="2935706"/>
            <a:ext cx="141678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Fossil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fuel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roduction</a:t>
            </a:r>
          </a:p>
        </p:txBody>
      </p:sp>
      <p:pic>
        <p:nvPicPr>
          <p:cNvPr id="9" name="Picture 8" descr="Trottier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>
                <a:latin typeface="+mn-lt"/>
              </a:rPr>
              <a:t>Emissions - Mt</a:t>
            </a:r>
            <a:endParaRPr lang="en-CA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3694"/>
              </p:ext>
            </p:extLst>
          </p:nvPr>
        </p:nvGraphicFramePr>
        <p:xfrm>
          <a:off x="628650" y="1992567"/>
          <a:ext cx="7886700" cy="361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7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1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18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666">
                <a:tc>
                  <a:txBody>
                    <a:bodyPr/>
                    <a:lstStyle/>
                    <a:p>
                      <a:r>
                        <a:rPr lang="en-CA" dirty="0" smtClean="0"/>
                        <a:t>Year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Total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Combustion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Non-Combustion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666">
                <a:tc>
                  <a:txBody>
                    <a:bodyPr/>
                    <a:lstStyle/>
                    <a:p>
                      <a:r>
                        <a:rPr lang="en-CA" dirty="0" smtClean="0"/>
                        <a:t>TARGET</a:t>
                      </a:r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118</a:t>
                      </a:r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6666">
                <a:tc>
                  <a:txBody>
                    <a:bodyPr/>
                    <a:lstStyle/>
                    <a:p>
                      <a:r>
                        <a:rPr lang="en-CA" dirty="0" smtClean="0"/>
                        <a:t>1990 - actual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mtClean="0"/>
                        <a:t>591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427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164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6666">
                <a:tc>
                  <a:txBody>
                    <a:bodyPr/>
                    <a:lstStyle/>
                    <a:p>
                      <a:r>
                        <a:rPr lang="en-CA" dirty="0" smtClean="0"/>
                        <a:t>2010 - actual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692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498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6666">
                <a:tc>
                  <a:txBody>
                    <a:bodyPr/>
                    <a:lstStyle/>
                    <a:p>
                      <a:r>
                        <a:rPr lang="en-CA" dirty="0" smtClean="0"/>
                        <a:t>2050</a:t>
                      </a:r>
                      <a:r>
                        <a:rPr lang="en-CA" baseline="0" dirty="0" smtClean="0"/>
                        <a:t> - </a:t>
                      </a:r>
                      <a:r>
                        <a:rPr lang="en-CA" dirty="0" smtClean="0"/>
                        <a:t>no</a:t>
                      </a:r>
                      <a:r>
                        <a:rPr lang="en-CA" baseline="0" dirty="0" smtClean="0"/>
                        <a:t> change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1109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755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354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6666">
                <a:tc>
                  <a:txBody>
                    <a:bodyPr/>
                    <a:lstStyle/>
                    <a:p>
                      <a:r>
                        <a:rPr lang="en-CA" dirty="0" smtClean="0"/>
                        <a:t>2050</a:t>
                      </a:r>
                      <a:r>
                        <a:rPr lang="en-CA" baseline="0" dirty="0" smtClean="0"/>
                        <a:t> – 60%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394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171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223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6666">
                <a:tc>
                  <a:txBody>
                    <a:bodyPr/>
                    <a:lstStyle/>
                    <a:p>
                      <a:r>
                        <a:rPr lang="en-CA" dirty="0" smtClean="0"/>
                        <a:t>2050 –</a:t>
                      </a:r>
                      <a:r>
                        <a:rPr lang="en-CA" baseline="0" dirty="0" smtClean="0"/>
                        <a:t> 70%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351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128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223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 descr="Trotti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9680" y="693767"/>
            <a:ext cx="8701983" cy="1080120"/>
          </a:xfrm>
        </p:spPr>
        <p:txBody>
          <a:bodyPr>
            <a:noAutofit/>
          </a:bodyPr>
          <a:lstStyle/>
          <a:p>
            <a:pPr lvl="0"/>
            <a:r>
              <a:rPr lang="en-CA" sz="4400" dirty="0" smtClean="0">
                <a:solidFill>
                  <a:prstClr val="black"/>
                </a:solidFill>
                <a:latin typeface="+mn-lt"/>
              </a:rPr>
              <a:t>Cost per Tonne of CO</a:t>
            </a:r>
            <a:r>
              <a:rPr lang="en-CA" sz="2200" b="1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en-CA" sz="4400" dirty="0" smtClean="0">
                <a:solidFill>
                  <a:prstClr val="black"/>
                </a:solidFill>
                <a:latin typeface="+mn-lt"/>
              </a:rPr>
              <a:t> Reduction</a:t>
            </a:r>
            <a:r>
              <a:rPr lang="en-CA" sz="4400" dirty="0">
                <a:solidFill>
                  <a:prstClr val="black"/>
                </a:solidFill>
                <a:latin typeface="+mn-lt"/>
              </a:rPr>
              <a:t/>
            </a:r>
            <a:br>
              <a:rPr lang="en-CA" sz="4400" dirty="0">
                <a:solidFill>
                  <a:prstClr val="black"/>
                </a:solidFill>
                <a:latin typeface="+mn-lt"/>
              </a:rPr>
            </a:br>
            <a:endParaRPr lang="en-CA" sz="44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7" y="1447400"/>
            <a:ext cx="870198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956" y="2061842"/>
            <a:ext cx="2089858" cy="122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880360" y="1211580"/>
            <a:ext cx="331470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Trottier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628" y="550679"/>
            <a:ext cx="7772400" cy="1296144"/>
          </a:xfrm>
        </p:spPr>
        <p:txBody>
          <a:bodyPr>
            <a:noAutofit/>
          </a:bodyPr>
          <a:lstStyle/>
          <a:p>
            <a:pPr lvl="0"/>
            <a:r>
              <a:rPr lang="en-CA" sz="4400" dirty="0" smtClean="0">
                <a:solidFill>
                  <a:prstClr val="black"/>
                </a:solidFill>
                <a:latin typeface="+mn-lt"/>
              </a:rPr>
              <a:t>Principal Observations</a:t>
            </a:r>
            <a:r>
              <a:rPr lang="en-CA" sz="4400" u="sng" dirty="0">
                <a:solidFill>
                  <a:prstClr val="black"/>
                </a:solidFill>
                <a:latin typeface="+mn-lt"/>
              </a:rPr>
              <a:t/>
            </a:r>
            <a:br>
              <a:rPr lang="en-CA" sz="4400" u="sng" dirty="0">
                <a:solidFill>
                  <a:prstClr val="black"/>
                </a:solidFill>
                <a:latin typeface="+mn-lt"/>
              </a:rPr>
            </a:br>
            <a:endParaRPr lang="en-CA" sz="44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8777" y="1460050"/>
            <a:ext cx="8876103" cy="520638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prstClr val="black"/>
                </a:solidFill>
              </a:rPr>
              <a:t>R</a:t>
            </a:r>
            <a:r>
              <a:rPr lang="en-CA" sz="2800" dirty="0" smtClean="0">
                <a:solidFill>
                  <a:prstClr val="black"/>
                </a:solidFill>
              </a:rPr>
              <a:t>eduction pathways result in major end use </a:t>
            </a:r>
            <a:r>
              <a:rPr lang="en-CA" sz="2800" dirty="0">
                <a:solidFill>
                  <a:prstClr val="black"/>
                </a:solidFill>
              </a:rPr>
              <a:t>changes </a:t>
            </a:r>
            <a:endParaRPr lang="en-CA" sz="2800" dirty="0" smtClean="0">
              <a:solidFill>
                <a:prstClr val="black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Largest reduction is 70</a:t>
            </a:r>
            <a:r>
              <a:rPr lang="en-CA" sz="2800" dirty="0">
                <a:solidFill>
                  <a:prstClr val="black"/>
                </a:solidFill>
              </a:rPr>
              <a:t>% for combustion </a:t>
            </a:r>
            <a:r>
              <a:rPr lang="en-CA" sz="2800" dirty="0" smtClean="0">
                <a:solidFill>
                  <a:prstClr val="black"/>
                </a:solidFill>
              </a:rPr>
              <a:t>emissions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Non-combustion emissions need attention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Infrastructure availability projections are optimistic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Challenge to achieve 80% reduction by 2050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Net negative emissions required before 2050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Immediate </a:t>
            </a:r>
            <a:r>
              <a:rPr lang="en-CA" sz="2800" dirty="0">
                <a:solidFill>
                  <a:prstClr val="black"/>
                </a:solidFill>
              </a:rPr>
              <a:t>priorities </a:t>
            </a:r>
            <a:r>
              <a:rPr lang="en-CA" sz="2800" dirty="0" smtClean="0">
                <a:solidFill>
                  <a:prstClr val="black"/>
                </a:solidFill>
              </a:rPr>
              <a:t>are clear</a:t>
            </a:r>
            <a:r>
              <a:rPr lang="en-CA" sz="2800" dirty="0">
                <a:solidFill>
                  <a:prstClr val="black"/>
                </a:solidFill>
              </a:rPr>
              <a:t>; </a:t>
            </a:r>
            <a:r>
              <a:rPr lang="en-CA" sz="2800" dirty="0" smtClean="0">
                <a:solidFill>
                  <a:prstClr val="black"/>
                </a:solidFill>
              </a:rPr>
              <a:t>longer term </a:t>
            </a:r>
            <a:r>
              <a:rPr lang="en-CA" sz="2800" dirty="0">
                <a:solidFill>
                  <a:prstClr val="black"/>
                </a:solidFill>
              </a:rPr>
              <a:t>path </a:t>
            </a:r>
            <a:r>
              <a:rPr lang="en-CA" sz="2800" dirty="0" smtClean="0">
                <a:solidFill>
                  <a:prstClr val="black"/>
                </a:solidFill>
              </a:rPr>
              <a:t>requires more </a:t>
            </a:r>
            <a:r>
              <a:rPr lang="en-CA" sz="2800" dirty="0">
                <a:solidFill>
                  <a:prstClr val="black"/>
                </a:solidFill>
              </a:rPr>
              <a:t>investigation and research</a:t>
            </a:r>
          </a:p>
          <a:p>
            <a:pPr lvl="0" algn="l"/>
            <a:endParaRPr lang="en-CA" sz="2800" dirty="0"/>
          </a:p>
        </p:txBody>
      </p:sp>
      <p:pic>
        <p:nvPicPr>
          <p:cNvPr id="9" name="Picture 8" descr="Trotti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latin typeface="+mn-lt"/>
              </a:rPr>
              <a:t>Promising Pathways 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Absolute importance of carbon free electricity </a:t>
            </a:r>
          </a:p>
          <a:p>
            <a:r>
              <a:rPr lang="en-CA" dirty="0" smtClean="0"/>
              <a:t>Best sources of electricity are hydro, nuclear and wind</a:t>
            </a:r>
          </a:p>
          <a:p>
            <a:r>
              <a:rPr lang="en-CA" dirty="0" smtClean="0"/>
              <a:t>Interjurisdictional transfers of electricity and access to storage are important</a:t>
            </a:r>
          </a:p>
          <a:p>
            <a:r>
              <a:rPr lang="en-CA" dirty="0" smtClean="0"/>
              <a:t>Considerable infrastructure investment is needed quickly</a:t>
            </a:r>
          </a:p>
          <a:p>
            <a:r>
              <a:rPr lang="en-CA" dirty="0" smtClean="0"/>
              <a:t>Reduced dependency on fossil fuels means lifestyle changes</a:t>
            </a:r>
            <a:endParaRPr lang="en-CA" dirty="0"/>
          </a:p>
        </p:txBody>
      </p:sp>
      <p:pic>
        <p:nvPicPr>
          <p:cNvPr id="8" name="Picture 7" descr="Trottier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latin typeface="+mn-lt"/>
              </a:rPr>
              <a:t>Hard Problems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90689"/>
            <a:ext cx="8839200" cy="4351338"/>
          </a:xfrm>
        </p:spPr>
        <p:txBody>
          <a:bodyPr>
            <a:normAutofit/>
          </a:bodyPr>
          <a:lstStyle/>
          <a:p>
            <a:pPr lvl="1"/>
            <a:r>
              <a:rPr lang="en-CA" sz="2800" dirty="0"/>
              <a:t>H</a:t>
            </a:r>
            <a:r>
              <a:rPr lang="en-CA" sz="2800" dirty="0" smtClean="0"/>
              <a:t>eavy </a:t>
            </a:r>
            <a:r>
              <a:rPr lang="en-CA" sz="2800" dirty="0"/>
              <a:t>road and rail transportation</a:t>
            </a:r>
          </a:p>
          <a:p>
            <a:pPr lvl="1"/>
            <a:r>
              <a:rPr lang="en-CA" sz="2800" dirty="0"/>
              <a:t>I</a:t>
            </a:r>
            <a:r>
              <a:rPr lang="en-CA" sz="2800" dirty="0" smtClean="0"/>
              <a:t>nsufficient </a:t>
            </a:r>
            <a:r>
              <a:rPr lang="en-CA" sz="2800" dirty="0"/>
              <a:t>feedstock to meet </a:t>
            </a:r>
            <a:r>
              <a:rPr lang="en-CA" sz="2800" dirty="0" smtClean="0"/>
              <a:t>demand for biofuels</a:t>
            </a:r>
            <a:endParaRPr lang="en-CA" sz="2800" dirty="0"/>
          </a:p>
          <a:p>
            <a:pPr lvl="1"/>
            <a:r>
              <a:rPr lang="en-CA" sz="2800" dirty="0"/>
              <a:t>Process changes for oil and natural </a:t>
            </a:r>
            <a:r>
              <a:rPr lang="en-CA" sz="2800" dirty="0" smtClean="0"/>
              <a:t>gas are needed </a:t>
            </a:r>
          </a:p>
          <a:p>
            <a:pPr lvl="1"/>
            <a:r>
              <a:rPr lang="en-CA" sz="2800" dirty="0" smtClean="0"/>
              <a:t>Changing </a:t>
            </a:r>
            <a:r>
              <a:rPr lang="en-CA" sz="2800" dirty="0"/>
              <a:t>urban </a:t>
            </a:r>
            <a:r>
              <a:rPr lang="en-CA" sz="2800" dirty="0" smtClean="0"/>
              <a:t>form </a:t>
            </a:r>
            <a:r>
              <a:rPr lang="en-CA" sz="2800" dirty="0"/>
              <a:t>and </a:t>
            </a:r>
            <a:r>
              <a:rPr lang="en-CA" sz="2800" dirty="0" smtClean="0"/>
              <a:t>behaviour – </a:t>
            </a:r>
            <a:r>
              <a:rPr lang="en-CA" sz="2800" dirty="0"/>
              <a:t>how will it be done in a North American </a:t>
            </a:r>
            <a:r>
              <a:rPr lang="en-CA" sz="2800" dirty="0" smtClean="0"/>
              <a:t>context</a:t>
            </a:r>
            <a:r>
              <a:rPr lang="en-CA" sz="2800" dirty="0"/>
              <a:t>?</a:t>
            </a:r>
          </a:p>
          <a:p>
            <a:pPr lvl="1"/>
            <a:r>
              <a:rPr lang="en-CA" sz="2800" dirty="0"/>
              <a:t>Non-combustion emissions </a:t>
            </a:r>
            <a:endParaRPr lang="en-CA" sz="2800" dirty="0" smtClean="0"/>
          </a:p>
          <a:p>
            <a:pPr lvl="1"/>
            <a:r>
              <a:rPr lang="en-CA" sz="2800" dirty="0" smtClean="0"/>
              <a:t>Net </a:t>
            </a:r>
            <a:r>
              <a:rPr lang="en-CA" sz="2800" dirty="0"/>
              <a:t>negative </a:t>
            </a:r>
            <a:r>
              <a:rPr lang="en-CA" sz="2800" dirty="0" smtClean="0"/>
              <a:t>emissions</a:t>
            </a:r>
          </a:p>
          <a:p>
            <a:pPr lvl="1"/>
            <a:r>
              <a:rPr lang="en-CA" sz="2800" dirty="0" smtClean="0"/>
              <a:t>Very fast </a:t>
            </a:r>
            <a:r>
              <a:rPr lang="en-CA" sz="2800" dirty="0"/>
              <a:t>build of </a:t>
            </a:r>
            <a:r>
              <a:rPr lang="en-CA" sz="2800" dirty="0" smtClean="0"/>
              <a:t>large infrastructure </a:t>
            </a:r>
            <a:r>
              <a:rPr lang="en-CA" sz="2800" dirty="0"/>
              <a:t>required.</a:t>
            </a:r>
          </a:p>
          <a:p>
            <a:endParaRPr lang="en-CA" dirty="0"/>
          </a:p>
        </p:txBody>
      </p:sp>
      <p:pic>
        <p:nvPicPr>
          <p:cNvPr id="8" name="Picture 7" descr="Trotti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CA" dirty="0">
                <a:solidFill>
                  <a:prstClr val="black"/>
                </a:solidFill>
                <a:latin typeface="+mn-lt"/>
              </a:rPr>
              <a:t>Immediate </a:t>
            </a:r>
            <a:r>
              <a:rPr lang="en-CA" dirty="0" smtClean="0">
                <a:solidFill>
                  <a:prstClr val="black"/>
                </a:solidFill>
                <a:latin typeface="+mn-lt"/>
              </a:rPr>
              <a:t>Priorities</a:t>
            </a:r>
            <a:endParaRPr lang="en-CA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628650" y="1444625"/>
            <a:ext cx="7886700" cy="4351338"/>
          </a:xfrm>
        </p:spPr>
        <p:txBody>
          <a:bodyPr>
            <a:normAutofit/>
          </a:bodyPr>
          <a:lstStyle/>
          <a:p>
            <a:pPr lvl="0" algn="l"/>
            <a:endParaRPr lang="en-CA" sz="2800" b="1" dirty="0">
              <a:solidFill>
                <a:prstClr val="black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prstClr val="black"/>
                </a:solidFill>
              </a:rPr>
              <a:t>Energy </a:t>
            </a:r>
            <a:r>
              <a:rPr lang="en-CA" sz="2800" dirty="0" smtClean="0">
                <a:solidFill>
                  <a:prstClr val="black"/>
                </a:solidFill>
              </a:rPr>
              <a:t>conservation / energy </a:t>
            </a:r>
            <a:r>
              <a:rPr lang="en-CA" sz="2800" dirty="0">
                <a:solidFill>
                  <a:prstClr val="black"/>
                </a:solidFill>
              </a:rPr>
              <a:t>efficiency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Electrification </a:t>
            </a:r>
            <a:r>
              <a:rPr lang="en-CA" sz="2800" dirty="0">
                <a:solidFill>
                  <a:prstClr val="black"/>
                </a:solidFill>
              </a:rPr>
              <a:t>of end uses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prstClr val="black"/>
                </a:solidFill>
              </a:rPr>
              <a:t>Decarbonizing electricity </a:t>
            </a:r>
            <a:r>
              <a:rPr lang="en-CA" sz="2800" dirty="0" smtClean="0">
                <a:solidFill>
                  <a:prstClr val="black"/>
                </a:solidFill>
              </a:rPr>
              <a:t>supply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Major growth and changes to electricity supply system</a:t>
            </a:r>
            <a:endParaRPr lang="en-CA" sz="2800" dirty="0">
              <a:solidFill>
                <a:prstClr val="black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Research and development for hard problems</a:t>
            </a:r>
            <a:endParaRPr lang="en-CA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/>
          </a:p>
        </p:txBody>
      </p:sp>
      <p:pic>
        <p:nvPicPr>
          <p:cNvPr id="9" name="Picture 8" descr="Trotti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2950" y="937630"/>
            <a:ext cx="7772400" cy="806276"/>
          </a:xfrm>
        </p:spPr>
        <p:txBody>
          <a:bodyPr>
            <a:noAutofit/>
          </a:bodyPr>
          <a:lstStyle/>
          <a:p>
            <a:r>
              <a:rPr lang="en-CA" sz="4400" dirty="0" smtClean="0">
                <a:latin typeface="+mn-lt"/>
              </a:rPr>
              <a:t>Opportunities</a:t>
            </a:r>
            <a:r>
              <a:rPr lang="en-CA" sz="4400" dirty="0">
                <a:latin typeface="+mn-lt"/>
              </a:rPr>
              <a:t/>
            </a:r>
            <a:br>
              <a:rPr lang="en-CA" sz="4400" dirty="0">
                <a:latin typeface="+mn-lt"/>
              </a:rPr>
            </a:br>
            <a:endParaRPr lang="en-CA" sz="44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59" y="1340768"/>
            <a:ext cx="8207587" cy="475252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Low cost and </a:t>
            </a:r>
            <a:r>
              <a:rPr lang="en-CA" sz="2800" dirty="0" smtClean="0"/>
              <a:t>carbon-free</a:t>
            </a:r>
            <a:r>
              <a:rPr lang="en-CA" sz="2800" dirty="0" smtClean="0">
                <a:solidFill>
                  <a:schemeClr val="tx1"/>
                </a:solidFill>
              </a:rPr>
              <a:t> electricity - </a:t>
            </a:r>
            <a:r>
              <a:rPr lang="en-CA" sz="2800" dirty="0"/>
              <a:t>i</a:t>
            </a:r>
            <a:r>
              <a:rPr lang="en-CA" sz="2800" dirty="0" smtClean="0"/>
              <a:t>ndustrial </a:t>
            </a:r>
            <a:r>
              <a:rPr lang="en-CA" sz="2800" dirty="0"/>
              <a:t>production and </a:t>
            </a:r>
            <a:r>
              <a:rPr lang="en-CA" sz="2800" dirty="0" smtClean="0"/>
              <a:t>export  </a:t>
            </a:r>
            <a:endParaRPr lang="en-CA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Export of dependable capacity and electricity to U.S. and provision of storage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Expansion of forestry and agricultural sectors for production of biomass / biofuels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dirty="0"/>
              <a:t>C</a:t>
            </a:r>
            <a:r>
              <a:rPr lang="en-CA" sz="2800" dirty="0" smtClean="0">
                <a:solidFill>
                  <a:schemeClr val="tx1"/>
                </a:solidFill>
              </a:rPr>
              <a:t>arbon retention in wood products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Changes in petroleum sector for reduced emissions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dirty="0" smtClean="0"/>
              <a:t>Environmental and societal equilibrium</a:t>
            </a:r>
            <a:endParaRPr lang="en-CA" sz="2800" dirty="0">
              <a:solidFill>
                <a:schemeClr val="tx1"/>
              </a:solidFill>
            </a:endParaRPr>
          </a:p>
        </p:txBody>
      </p:sp>
      <p:pic>
        <p:nvPicPr>
          <p:cNvPr id="9" name="Picture 8" descr="Trotti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8918" y="450398"/>
            <a:ext cx="8604448" cy="1296144"/>
          </a:xfrm>
        </p:spPr>
        <p:txBody>
          <a:bodyPr>
            <a:noAutofit/>
          </a:bodyPr>
          <a:lstStyle/>
          <a:p>
            <a:r>
              <a:rPr lang="en-CA" sz="4400" dirty="0" smtClean="0">
                <a:latin typeface="+mn-lt"/>
              </a:rPr>
              <a:t>Contributions from </a:t>
            </a:r>
            <a:br>
              <a:rPr lang="en-CA" sz="4400" dirty="0" smtClean="0">
                <a:latin typeface="+mn-lt"/>
              </a:rPr>
            </a:br>
            <a:r>
              <a:rPr lang="en-CA" sz="4400" dirty="0" smtClean="0">
                <a:latin typeface="+mn-lt"/>
              </a:rPr>
              <a:t>The Trottier Energy Futures Project</a:t>
            </a:r>
            <a:endParaRPr lang="en-CA" sz="44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786" y="2007387"/>
            <a:ext cx="8676580" cy="422183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dirty="0" smtClean="0"/>
              <a:t>Provides p</a:t>
            </a:r>
            <a:r>
              <a:rPr lang="en-CA" sz="2800" dirty="0" smtClean="0">
                <a:solidFill>
                  <a:schemeClr val="tx1"/>
                </a:solidFill>
              </a:rPr>
              <a:t>erspectives on different pathways for deep GHG reductions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Demonstrates scale and complexity of the challenge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Defines where to start </a:t>
            </a:r>
            <a:endParaRPr lang="en-CA" sz="2800" dirty="0">
              <a:solidFill>
                <a:prstClr val="black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Highlights hard problems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prstClr val="black"/>
                </a:solidFill>
              </a:rPr>
              <a:t>Identifies opportunities for immediate action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Shows merits </a:t>
            </a:r>
            <a:r>
              <a:rPr lang="en-CA" sz="2800" dirty="0">
                <a:solidFill>
                  <a:prstClr val="black"/>
                </a:solidFill>
              </a:rPr>
              <a:t>of </a:t>
            </a:r>
            <a:r>
              <a:rPr lang="en-CA" sz="2800" dirty="0" smtClean="0">
                <a:solidFill>
                  <a:prstClr val="black"/>
                </a:solidFill>
              </a:rPr>
              <a:t>analytical approaches and need for sustaining and growing these capabilities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CA" sz="28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CA" sz="2400" dirty="0">
              <a:solidFill>
                <a:srgbClr val="00B050"/>
              </a:solidFill>
            </a:endParaRPr>
          </a:p>
        </p:txBody>
      </p:sp>
      <p:pic>
        <p:nvPicPr>
          <p:cNvPr id="9" name="Picture 8" descr="Trotti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74" y="393560"/>
            <a:ext cx="7886700" cy="1325563"/>
          </a:xfrm>
        </p:spPr>
        <p:txBody>
          <a:bodyPr/>
          <a:lstStyle/>
          <a:p>
            <a:pPr algn="ctr"/>
            <a:r>
              <a:rPr lang="en-CA" dirty="0" smtClean="0">
                <a:latin typeface="+mn-lt"/>
              </a:rPr>
              <a:t>Background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8821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IPCC – “There are multiple pathways to… significantly reducing GHG emissions”</a:t>
            </a:r>
          </a:p>
          <a:p>
            <a:r>
              <a:rPr lang="en-CA" dirty="0" smtClean="0"/>
              <a:t>Canadian situation presents unique challenges and opportunities</a:t>
            </a:r>
          </a:p>
          <a:p>
            <a:r>
              <a:rPr lang="en-CA" dirty="0" smtClean="0"/>
              <a:t>TEFP – Study sponsored by CAE and DSF. Funding from Trottier Family Foundation</a:t>
            </a:r>
          </a:p>
          <a:p>
            <a:r>
              <a:rPr lang="en-CA" dirty="0" smtClean="0"/>
              <a:t>Rigorous and comprehensive engineering analysis</a:t>
            </a:r>
          </a:p>
          <a:p>
            <a:r>
              <a:rPr lang="en-CA" dirty="0" smtClean="0"/>
              <a:t>Results suggest pathways and enablers; not solutions</a:t>
            </a:r>
          </a:p>
          <a:p>
            <a:r>
              <a:rPr lang="en-CA" dirty="0" smtClean="0"/>
              <a:t>Stimulate informed discussion</a:t>
            </a:r>
            <a:endParaRPr lang="en-CA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050" y="171916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Trottier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" y="1454598"/>
            <a:ext cx="2914650" cy="3771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06918" y="1462805"/>
            <a:ext cx="443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full report </a:t>
            </a:r>
            <a:endParaRPr lang="en-US" sz="2800" dirty="0" smtClean="0"/>
          </a:p>
          <a:p>
            <a:pPr algn="ctr"/>
            <a:r>
              <a:rPr lang="en-US" sz="2800" dirty="0" smtClean="0"/>
              <a:t>and </a:t>
            </a:r>
            <a:r>
              <a:rPr lang="en-US" sz="2800" dirty="0"/>
              <a:t>executive summary</a:t>
            </a:r>
          </a:p>
          <a:p>
            <a:pPr algn="ctr"/>
            <a:r>
              <a:rPr lang="en-US" sz="2800" dirty="0"/>
              <a:t>are available at:</a:t>
            </a:r>
          </a:p>
          <a:p>
            <a:pPr algn="ctr"/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iet.polymtl.ca/tefp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We welcome your comments:</a:t>
            </a:r>
          </a:p>
          <a:p>
            <a:pPr algn="ctr"/>
            <a:r>
              <a:rPr lang="en-US" sz="2800" dirty="0" smtClean="0">
                <a:hlinkClick r:id="rId4"/>
              </a:rPr>
              <a:t>iet@polymtl.ca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0" name="Picture 9" descr="Trottier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476" y="400061"/>
            <a:ext cx="5977387" cy="1325563"/>
          </a:xfrm>
        </p:spPr>
        <p:txBody>
          <a:bodyPr/>
          <a:lstStyle/>
          <a:p>
            <a:r>
              <a:rPr lang="en-CA" dirty="0" smtClean="0">
                <a:latin typeface="+mn-lt"/>
              </a:rPr>
              <a:t>A Significant Undertaking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88" y="1777054"/>
            <a:ext cx="8919713" cy="4351338"/>
          </a:xfrm>
        </p:spPr>
        <p:txBody>
          <a:bodyPr>
            <a:noAutofit/>
          </a:bodyPr>
          <a:lstStyle/>
          <a:p>
            <a:r>
              <a:rPr lang="en-CA" dirty="0" smtClean="0"/>
              <a:t>Goal of 80% reduction in GHG emissions by 2050 compared to 1990 levels – 118Mt</a:t>
            </a:r>
          </a:p>
          <a:p>
            <a:pPr lvl="0"/>
            <a:r>
              <a:rPr lang="en-CA" dirty="0">
                <a:ea typeface="Calibri"/>
                <a:cs typeface="Times New Roman"/>
              </a:rPr>
              <a:t>O</a:t>
            </a:r>
            <a:r>
              <a:rPr lang="en-CA" dirty="0" smtClean="0">
                <a:ea typeface="Calibri"/>
                <a:cs typeface="Times New Roman"/>
              </a:rPr>
              <a:t>ptions </a:t>
            </a:r>
            <a:r>
              <a:rPr lang="en-CA" dirty="0">
                <a:ea typeface="Calibri"/>
                <a:cs typeface="Times New Roman"/>
              </a:rPr>
              <a:t>and pathways for reducing GHG emissions by more than 100% by </a:t>
            </a:r>
            <a:r>
              <a:rPr lang="en-CA" dirty="0" smtClean="0">
                <a:ea typeface="Calibri"/>
                <a:cs typeface="Times New Roman"/>
              </a:rPr>
              <a:t>2100</a:t>
            </a:r>
            <a:endParaRPr lang="en-CA" dirty="0" smtClean="0"/>
          </a:p>
          <a:p>
            <a:r>
              <a:rPr lang="en-CA" dirty="0" smtClean="0"/>
              <a:t>Combustion and non-combustion emissions</a:t>
            </a:r>
          </a:p>
          <a:p>
            <a:r>
              <a:rPr lang="en-CA" dirty="0" smtClean="0"/>
              <a:t>Alternate Futures analysis </a:t>
            </a:r>
          </a:p>
          <a:p>
            <a:r>
              <a:rPr lang="en-CA" dirty="0" smtClean="0"/>
              <a:t>Medium Term (2030) – promising pathways</a:t>
            </a:r>
          </a:p>
          <a:p>
            <a:r>
              <a:rPr lang="en-CA" dirty="0" smtClean="0"/>
              <a:t>Long Term (2050) – hard problems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81050" y="171916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Trottier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>
                <a:latin typeface="+mn-lt"/>
              </a:rPr>
              <a:t>Emissions - Mt</a:t>
            </a:r>
            <a:endParaRPr lang="en-CA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50658"/>
              </p:ext>
            </p:extLst>
          </p:nvPr>
        </p:nvGraphicFramePr>
        <p:xfrm>
          <a:off x="628650" y="2661308"/>
          <a:ext cx="7886700" cy="206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7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1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18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666">
                <a:tc>
                  <a:txBody>
                    <a:bodyPr/>
                    <a:lstStyle/>
                    <a:p>
                      <a:r>
                        <a:rPr lang="en-CA" dirty="0" smtClean="0"/>
                        <a:t>Year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Total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Combustion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Non-Combustion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666">
                <a:tc>
                  <a:txBody>
                    <a:bodyPr/>
                    <a:lstStyle/>
                    <a:p>
                      <a:r>
                        <a:rPr lang="en-CA" dirty="0" smtClean="0"/>
                        <a:t>TARGET</a:t>
                      </a:r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118</a:t>
                      </a:r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6666">
                <a:tc>
                  <a:txBody>
                    <a:bodyPr/>
                    <a:lstStyle/>
                    <a:p>
                      <a:r>
                        <a:rPr lang="en-CA" dirty="0" smtClean="0"/>
                        <a:t>1990 - actual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591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427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164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6666">
                <a:tc>
                  <a:txBody>
                    <a:bodyPr/>
                    <a:lstStyle/>
                    <a:p>
                      <a:r>
                        <a:rPr lang="en-CA" dirty="0" smtClean="0"/>
                        <a:t>2010 - actual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692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498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Trotti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413" y="350888"/>
            <a:ext cx="8702974" cy="1325563"/>
          </a:xfrm>
        </p:spPr>
        <p:txBody>
          <a:bodyPr/>
          <a:lstStyle/>
          <a:p>
            <a:r>
              <a:rPr lang="en-CA" dirty="0" smtClean="0">
                <a:latin typeface="+mn-lt"/>
              </a:rPr>
              <a:t>Approach to the Analysis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8008"/>
            <a:ext cx="8360075" cy="5248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NATEM Model – </a:t>
            </a:r>
          </a:p>
          <a:p>
            <a:r>
              <a:rPr lang="en-US" sz="3000" dirty="0" smtClean="0">
                <a:solidFill>
                  <a:prstClr val="black"/>
                </a:solidFill>
              </a:rPr>
              <a:t>Linear programming optimization model</a:t>
            </a:r>
          </a:p>
          <a:p>
            <a:r>
              <a:rPr lang="en-CA" sz="3000" dirty="0" smtClean="0">
                <a:solidFill>
                  <a:prstClr val="black"/>
                </a:solidFill>
              </a:rPr>
              <a:t>Primary </a:t>
            </a:r>
            <a:r>
              <a:rPr lang="en-CA" sz="3000" dirty="0">
                <a:solidFill>
                  <a:prstClr val="black"/>
                </a:solidFill>
              </a:rPr>
              <a:t>drivers are end-use demands</a:t>
            </a:r>
          </a:p>
          <a:p>
            <a:r>
              <a:rPr lang="en-CA" sz="3000" dirty="0">
                <a:solidFill>
                  <a:prstClr val="black"/>
                </a:solidFill>
              </a:rPr>
              <a:t>L</a:t>
            </a:r>
            <a:r>
              <a:rPr lang="en-CA" sz="3000" dirty="0" smtClean="0">
                <a:solidFill>
                  <a:prstClr val="black"/>
                </a:solidFill>
              </a:rPr>
              <a:t>ong-term </a:t>
            </a:r>
            <a:r>
              <a:rPr lang="en-CA" sz="3000" dirty="0">
                <a:solidFill>
                  <a:prstClr val="black"/>
                </a:solidFill>
              </a:rPr>
              <a:t>horizon (50-100 years</a:t>
            </a:r>
            <a:r>
              <a:rPr lang="en-CA" sz="30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CA" sz="3000" dirty="0" smtClean="0">
                <a:solidFill>
                  <a:prstClr val="black"/>
                </a:solidFill>
              </a:rPr>
              <a:t>GHG </a:t>
            </a:r>
            <a:r>
              <a:rPr lang="en-CA" sz="3000" dirty="0">
                <a:solidFill>
                  <a:prstClr val="black"/>
                </a:solidFill>
              </a:rPr>
              <a:t>e</a:t>
            </a:r>
            <a:r>
              <a:rPr lang="en-CA" sz="3000" dirty="0" smtClean="0">
                <a:solidFill>
                  <a:prstClr val="black"/>
                </a:solidFill>
              </a:rPr>
              <a:t>mission targets</a:t>
            </a:r>
          </a:p>
          <a:p>
            <a:pPr marL="0" indent="0">
              <a:buNone/>
            </a:pPr>
            <a:endParaRPr lang="en-CA" sz="11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prstClr val="black"/>
                </a:solidFill>
              </a:rPr>
              <a:t>CanESS</a:t>
            </a:r>
            <a:r>
              <a:rPr lang="en-US" sz="3000" dirty="0" smtClean="0">
                <a:solidFill>
                  <a:prstClr val="black"/>
                </a:solidFill>
              </a:rPr>
              <a:t> Model – </a:t>
            </a:r>
            <a:endParaRPr lang="en-US" sz="3000" dirty="0">
              <a:solidFill>
                <a:prstClr val="black"/>
              </a:solidFill>
            </a:endParaRPr>
          </a:p>
          <a:p>
            <a:r>
              <a:rPr lang="en-US" sz="3000" dirty="0" smtClean="0">
                <a:solidFill>
                  <a:prstClr val="black"/>
                </a:solidFill>
              </a:rPr>
              <a:t>Simulation </a:t>
            </a:r>
            <a:r>
              <a:rPr lang="en-US" sz="3000" dirty="0">
                <a:solidFill>
                  <a:prstClr val="black"/>
                </a:solidFill>
              </a:rPr>
              <a:t>model</a:t>
            </a:r>
          </a:p>
          <a:p>
            <a:r>
              <a:rPr lang="en-CA" sz="3000" dirty="0">
                <a:solidFill>
                  <a:prstClr val="black"/>
                </a:solidFill>
              </a:rPr>
              <a:t>Primary drivers are demographic and macro-economic dynamics</a:t>
            </a:r>
          </a:p>
          <a:p>
            <a:r>
              <a:rPr lang="en-CA" sz="3000" dirty="0">
                <a:solidFill>
                  <a:prstClr val="black"/>
                </a:solidFill>
              </a:rPr>
              <a:t>All scenarios executed in 1-year steps</a:t>
            </a:r>
          </a:p>
          <a:p>
            <a:r>
              <a:rPr lang="en-US" sz="3000" dirty="0">
                <a:solidFill>
                  <a:prstClr val="black"/>
                </a:solidFill>
              </a:rPr>
              <a:t>Tracks GHG emissions at the sources</a:t>
            </a:r>
          </a:p>
          <a:p>
            <a:endParaRPr lang="en-CA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dirty="0">
              <a:solidFill>
                <a:prstClr val="black"/>
              </a:solidFill>
              <a:latin typeface="Gotham Book" panose="02000604040000020004" pitchFamily="50" charset="0"/>
            </a:endParaRP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8" name="Picture 7" descr="Trotti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25415" y="1532045"/>
            <a:ext cx="7160654" cy="4146997"/>
            <a:chOff x="1081825" y="1622738"/>
            <a:chExt cx="7160654" cy="414699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81825" y="1648496"/>
              <a:ext cx="25758" cy="40954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120462" y="5756856"/>
              <a:ext cx="7122017" cy="128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81825" y="1648496"/>
              <a:ext cx="71606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242479" y="1648496"/>
              <a:ext cx="0" cy="41212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03820" y="1622738"/>
              <a:ext cx="51516" cy="41212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081825" y="3709115"/>
              <a:ext cx="7160654" cy="51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 rot="16200000">
            <a:off x="-919690" y="3702136"/>
            <a:ext cx="299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Technology Change</a:t>
            </a:r>
            <a:endParaRPr lang="en-CA" sz="2800" dirty="0"/>
          </a:p>
        </p:txBody>
      </p:sp>
      <p:sp>
        <p:nvSpPr>
          <p:cNvPr id="22" name="Right Arrow 21"/>
          <p:cNvSpPr/>
          <p:nvPr/>
        </p:nvSpPr>
        <p:spPr>
          <a:xfrm rot="16200000">
            <a:off x="285781" y="1903641"/>
            <a:ext cx="633143" cy="118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1646990" y="5730556"/>
            <a:ext cx="4052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Behavioural/Social Change</a:t>
            </a:r>
            <a:endParaRPr lang="en-CA" sz="2800" dirty="0"/>
          </a:p>
        </p:txBody>
      </p:sp>
      <p:sp>
        <p:nvSpPr>
          <p:cNvPr id="24" name="Right Arrow 23"/>
          <p:cNvSpPr/>
          <p:nvPr/>
        </p:nvSpPr>
        <p:spPr>
          <a:xfrm>
            <a:off x="5739146" y="5927404"/>
            <a:ext cx="978408" cy="129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4579722" y="4351449"/>
            <a:ext cx="2032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6743799" y="4329976"/>
            <a:ext cx="2032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6762734" y="1868911"/>
            <a:ext cx="2032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4545810" y="2827718"/>
            <a:ext cx="2032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/>
          <p:nvPr/>
        </p:nvSpPr>
        <p:spPr>
          <a:xfrm>
            <a:off x="4766614" y="414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39" name="TextBox 38"/>
          <p:cNvSpPr txBox="1"/>
          <p:nvPr/>
        </p:nvSpPr>
        <p:spPr>
          <a:xfrm>
            <a:off x="6849404" y="4039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4770423" y="2603452"/>
            <a:ext cx="23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43" name="TextBox 42"/>
          <p:cNvSpPr txBox="1"/>
          <p:nvPr/>
        </p:nvSpPr>
        <p:spPr>
          <a:xfrm>
            <a:off x="6965943" y="16502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849573" y="5541029"/>
            <a:ext cx="2032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TextBox 44"/>
          <p:cNvSpPr txBox="1"/>
          <p:nvPr/>
        </p:nvSpPr>
        <p:spPr>
          <a:xfrm>
            <a:off x="992493" y="5244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46" name="TextBox 45"/>
          <p:cNvSpPr txBox="1"/>
          <p:nvPr/>
        </p:nvSpPr>
        <p:spPr>
          <a:xfrm>
            <a:off x="1920716" y="280607"/>
            <a:ext cx="5346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dirty="0" smtClean="0"/>
              <a:t>Approach to Analysis</a:t>
            </a:r>
          </a:p>
          <a:p>
            <a:pPr algn="ctr"/>
            <a:r>
              <a:rPr lang="en-CA" sz="3600" dirty="0" smtClean="0"/>
              <a:t>Alternate Futures Scenarios</a:t>
            </a:r>
            <a:endParaRPr lang="en-CA" sz="3600" dirty="0"/>
          </a:p>
        </p:txBody>
      </p:sp>
      <p:sp>
        <p:nvSpPr>
          <p:cNvPr id="47" name="Oval 46"/>
          <p:cNvSpPr/>
          <p:nvPr/>
        </p:nvSpPr>
        <p:spPr>
          <a:xfrm>
            <a:off x="7491564" y="1868911"/>
            <a:ext cx="2032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TextBox 47"/>
          <p:cNvSpPr txBox="1"/>
          <p:nvPr/>
        </p:nvSpPr>
        <p:spPr>
          <a:xfrm>
            <a:off x="7639865" y="162054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8a</a:t>
            </a:r>
            <a:endParaRPr lang="en-CA" dirty="0"/>
          </a:p>
        </p:txBody>
      </p:sp>
      <p:sp>
        <p:nvSpPr>
          <p:cNvPr id="49" name="Oval 48"/>
          <p:cNvSpPr/>
          <p:nvPr/>
        </p:nvSpPr>
        <p:spPr>
          <a:xfrm>
            <a:off x="5853709" y="4354941"/>
            <a:ext cx="2032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/>
          <p:cNvSpPr txBox="1"/>
          <p:nvPr/>
        </p:nvSpPr>
        <p:spPr>
          <a:xfrm flipH="1">
            <a:off x="5982584" y="4060075"/>
            <a:ext cx="59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3a</a:t>
            </a:r>
            <a:endParaRPr lang="en-CA" dirty="0"/>
          </a:p>
        </p:txBody>
      </p:sp>
      <p:sp>
        <p:nvSpPr>
          <p:cNvPr id="3" name="Freeform 2"/>
          <p:cNvSpPr/>
          <p:nvPr/>
        </p:nvSpPr>
        <p:spPr>
          <a:xfrm>
            <a:off x="4656890" y="1966707"/>
            <a:ext cx="2946400" cy="2514600"/>
          </a:xfrm>
          <a:custGeom>
            <a:avLst/>
            <a:gdLst>
              <a:gd name="connsiteX0" fmla="*/ 25400 w 2946400"/>
              <a:gd name="connsiteY0" fmla="*/ 2501900 h 2514600"/>
              <a:gd name="connsiteX1" fmla="*/ 0 w 2946400"/>
              <a:gd name="connsiteY1" fmla="*/ 977900 h 2514600"/>
              <a:gd name="connsiteX2" fmla="*/ 2222500 w 2946400"/>
              <a:gd name="connsiteY2" fmla="*/ 0 h 2514600"/>
              <a:gd name="connsiteX3" fmla="*/ 2946400 w 2946400"/>
              <a:gd name="connsiteY3" fmla="*/ 0 h 2514600"/>
              <a:gd name="connsiteX4" fmla="*/ 2209800 w 2946400"/>
              <a:gd name="connsiteY4" fmla="*/ 2514600 h 2514600"/>
              <a:gd name="connsiteX5" fmla="*/ 25400 w 2946400"/>
              <a:gd name="connsiteY5" fmla="*/ 25019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6400" h="2514600">
                <a:moveTo>
                  <a:pt x="25400" y="2501900"/>
                </a:moveTo>
                <a:lnTo>
                  <a:pt x="0" y="977900"/>
                </a:lnTo>
                <a:lnTo>
                  <a:pt x="2222500" y="0"/>
                </a:lnTo>
                <a:lnTo>
                  <a:pt x="2946400" y="0"/>
                </a:lnTo>
                <a:lnTo>
                  <a:pt x="2209800" y="2514600"/>
                </a:lnTo>
                <a:lnTo>
                  <a:pt x="25400" y="25019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5" name="Picture 34" descr="Trottier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1990 Emissions </a:t>
            </a:r>
            <a:br>
              <a:rPr lang="en-CA" dirty="0" smtClean="0"/>
            </a:br>
            <a:r>
              <a:rPr lang="en-CA" dirty="0" smtClean="0"/>
              <a:t>591 Mt</a:t>
            </a:r>
            <a:endParaRPr lang="en-CA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76157933"/>
              </p:ext>
            </p:extLst>
          </p:nvPr>
        </p:nvGraphicFramePr>
        <p:xfrm>
          <a:off x="482420" y="437334"/>
          <a:ext cx="7886700" cy="606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Trottier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latin typeface="+mn-lt"/>
              </a:rPr>
              <a:t>Energy Utilization </a:t>
            </a:r>
            <a:endParaRPr lang="en-CA" dirty="0"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01744" y="2044700"/>
            <a:ext cx="8143056" cy="5308600"/>
            <a:chOff x="452394" y="546100"/>
            <a:chExt cx="8143056" cy="6311900"/>
          </a:xfrm>
        </p:grpSpPr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94" y="546100"/>
              <a:ext cx="8143056" cy="631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384300" y="4889500"/>
              <a:ext cx="412750" cy="241300"/>
            </a:xfrm>
            <a:prstGeom prst="rect">
              <a:avLst/>
            </a:prstGeom>
            <a:solidFill>
              <a:srgbClr val="9388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55875" y="4902200"/>
              <a:ext cx="412750" cy="241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27450" y="4902200"/>
              <a:ext cx="412750" cy="2413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95850" y="4889500"/>
              <a:ext cx="412750" cy="241300"/>
            </a:xfrm>
            <a:prstGeom prst="rect">
              <a:avLst/>
            </a:prstGeom>
            <a:solidFill>
              <a:srgbClr val="E8E7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64250" y="4864100"/>
              <a:ext cx="412750" cy="241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48306" y="4902200"/>
              <a:ext cx="1467044" cy="195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Right Brace 36"/>
          <p:cNvSpPr/>
          <p:nvPr/>
        </p:nvSpPr>
        <p:spPr>
          <a:xfrm>
            <a:off x="8454300" y="2767013"/>
            <a:ext cx="419100" cy="1003300"/>
          </a:xfrm>
          <a:prstGeom prst="rightBrace">
            <a:avLst>
              <a:gd name="adj1" fmla="val 8333"/>
              <a:gd name="adj2" fmla="val 4746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2372"/>
            <a:ext cx="2282244" cy="1340500"/>
          </a:xfrm>
          <a:prstGeom prst="rect">
            <a:avLst/>
          </a:prstGeom>
        </p:spPr>
      </p:pic>
      <p:pic>
        <p:nvPicPr>
          <p:cNvPr id="23" name="Picture 22" descr="Trottier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78151" y="5947695"/>
            <a:ext cx="697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Other         Hydrogen      Biomass       Electricity    Fossil Fuel 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495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384" y="444329"/>
            <a:ext cx="8610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latin typeface="+mn-lt"/>
              </a:rPr>
              <a:t>Reference Scenario 1 – Present Policies</a:t>
            </a:r>
            <a:br>
              <a:rPr lang="en-CA" dirty="0" smtClean="0">
                <a:latin typeface="+mn-lt"/>
              </a:rPr>
            </a:br>
            <a:r>
              <a:rPr lang="en-CA" dirty="0" smtClean="0">
                <a:latin typeface="+mn-lt"/>
              </a:rPr>
              <a:t>  1109 Mt in 2050</a:t>
            </a:r>
            <a:endParaRPr lang="en-CA" dirty="0">
              <a:latin typeface="+mn-lt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68778419"/>
              </p:ext>
            </p:extLst>
          </p:nvPr>
        </p:nvGraphicFramePr>
        <p:xfrm>
          <a:off x="410368" y="1317259"/>
          <a:ext cx="8352632" cy="51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Trottier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6064" y="5573376"/>
            <a:ext cx="1958976" cy="903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88"/>
            <a:ext cx="9192515" cy="36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6236</TotalTime>
  <Words>634</Words>
  <Application>Microsoft Office PowerPoint</Application>
  <PresentationFormat>On-screen Show (4:3)</PresentationFormat>
  <Paragraphs>195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Gotham Book</vt:lpstr>
      <vt:lpstr>Times New Roman</vt:lpstr>
      <vt:lpstr>Wingdings</vt:lpstr>
      <vt:lpstr>Office Theme</vt:lpstr>
      <vt:lpstr>PowerPoint Presentation</vt:lpstr>
      <vt:lpstr>Background</vt:lpstr>
      <vt:lpstr>A Significant Undertaking</vt:lpstr>
      <vt:lpstr>Emissions - Mt</vt:lpstr>
      <vt:lpstr>Approach to the Analysis</vt:lpstr>
      <vt:lpstr>PowerPoint Presentation</vt:lpstr>
      <vt:lpstr>1990 Emissions  591 Mt</vt:lpstr>
      <vt:lpstr>Energy Utilization </vt:lpstr>
      <vt:lpstr>Reference Scenario 1 – Present Policies   1109 Mt in 2050</vt:lpstr>
      <vt:lpstr>Scenario 8a – 60% Target 394 Mt in 2050</vt:lpstr>
      <vt:lpstr>     Combustion Emission Reductions  Scenario 8a (70% reduction – 128 Mt) </vt:lpstr>
      <vt:lpstr>Emissions - Mt</vt:lpstr>
      <vt:lpstr>Cost per Tonne of CO2 Reduction </vt:lpstr>
      <vt:lpstr>Principal Observations </vt:lpstr>
      <vt:lpstr>Promising Pathways </vt:lpstr>
      <vt:lpstr>Hard Problems</vt:lpstr>
      <vt:lpstr>Immediate Priorities</vt:lpstr>
      <vt:lpstr>Opportunities </vt:lpstr>
      <vt:lpstr>Contributions from  The Trottier Energy Futures Project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leggat</dc:creator>
  <cp:lastModifiedBy>john leggat</cp:lastModifiedBy>
  <cp:revision>126</cp:revision>
  <dcterms:created xsi:type="dcterms:W3CDTF">2016-03-18T17:36:49Z</dcterms:created>
  <dcterms:modified xsi:type="dcterms:W3CDTF">2016-04-07T02:08:45Z</dcterms:modified>
</cp:coreProperties>
</file>